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73" r:id="rId5"/>
    <p:sldId id="276" r:id="rId6"/>
    <p:sldId id="279" r:id="rId7"/>
    <p:sldId id="260" r:id="rId8"/>
    <p:sldId id="263" r:id="rId9"/>
    <p:sldId id="264" r:id="rId10"/>
    <p:sldId id="278" r:id="rId11"/>
    <p:sldId id="281" r:id="rId12"/>
    <p:sldId id="27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0"/>
  </p:normalViewPr>
  <p:slideViewPr>
    <p:cSldViewPr>
      <p:cViewPr>
        <p:scale>
          <a:sx n="66" d="100"/>
          <a:sy n="66" d="100"/>
        </p:scale>
        <p:origin x="-115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Empadronados por Edad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Hoja8!$D$23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Hoja8!$C$24:$C$25</c:f>
              <c:strCache>
                <c:ptCount val="2"/>
                <c:pt idx="0">
                  <c:v>Edad de 18 y 25 años</c:v>
                </c:pt>
                <c:pt idx="1">
                  <c:v>Edad de 26 y 30 años</c:v>
                </c:pt>
              </c:strCache>
            </c:strRef>
          </c:cat>
          <c:val>
            <c:numRef>
              <c:f>Hoja8!$D$24:$D$25</c:f>
              <c:numCache>
                <c:formatCode>0%</c:formatCode>
                <c:ptCount val="2"/>
                <c:pt idx="0">
                  <c:v>0.2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1851520"/>
        <c:axId val="21908480"/>
        <c:axId val="0"/>
      </c:bar3DChart>
      <c:catAx>
        <c:axId val="21851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21908480"/>
        <c:crosses val="autoZero"/>
        <c:auto val="1"/>
        <c:lblAlgn val="ctr"/>
        <c:lblOffset val="100"/>
        <c:noMultiLvlLbl val="0"/>
      </c:catAx>
      <c:valAx>
        <c:axId val="21908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851520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scene3d>
      <a:camera prst="orthographicFront"/>
      <a:lightRig rig="threePt" dir="t"/>
    </a:scene3d>
    <a:sp3d>
      <a:bevelT prst="slope"/>
    </a:sp3d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0F22-D791-40A7-85F0-B9B70FD9A360}" type="datetimeFigureOut">
              <a:rPr lang="es-GT" smtClean="0"/>
              <a:t>18/09/2014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BA95-ACA4-485C-8345-1C3943E955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63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BA95-ACA4-485C-8345-1C3943E95519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57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0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4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44B-D464-4FD7-94D9-61156A82C4A9}" type="datetimeFigureOut">
              <a:rPr lang="es-MX" smtClean="0"/>
              <a:t>18/09/2014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CC5D-4C4D-49B0-A982-9CE6F719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5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425" y="3501008"/>
            <a:ext cx="8485063" cy="1288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900" dirty="0"/>
              <a:t>Licda. María Eugenia Mijangos Martínez</a:t>
            </a:r>
            <a:br>
              <a:rPr lang="es-GT" sz="4900" dirty="0"/>
            </a:br>
            <a:r>
              <a:rPr lang="es-GT" sz="4900" dirty="0"/>
              <a:t>Magistrada Vocal </a:t>
            </a:r>
            <a:r>
              <a:rPr lang="es-GT" sz="4900" dirty="0" smtClean="0"/>
              <a:t>III</a:t>
            </a:r>
          </a:p>
          <a:p>
            <a:r>
              <a:rPr lang="es-MX" sz="4900" dirty="0" smtClean="0"/>
              <a:t>Tribunal Supremo Electoral</a:t>
            </a:r>
          </a:p>
          <a:p>
            <a:endParaRPr lang="es-MX" sz="4900" dirty="0" smtClean="0"/>
          </a:p>
          <a:p>
            <a:r>
              <a:rPr lang="es-MX" sz="4500" dirty="0" smtClean="0"/>
              <a:t>Guatemala, 2014</a:t>
            </a:r>
            <a:endParaRPr lang="es-ES_tradnl" sz="2300" dirty="0"/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76200" y="1098550"/>
            <a:ext cx="8991600" cy="20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GT" sz="4400" b="1" dirty="0">
                <a:sym typeface="Times New Roman Bold" pitchFamily="-84" charset="0"/>
              </a:rPr>
              <a:t> La </a:t>
            </a:r>
            <a:r>
              <a:rPr lang="es-GT" sz="4400" b="1" dirty="0" smtClean="0">
                <a:sym typeface="Times New Roman Bold" pitchFamily="-84" charset="0"/>
              </a:rPr>
              <a:t>Participación </a:t>
            </a:r>
            <a:r>
              <a:rPr lang="es-GT" sz="4400" b="1" dirty="0">
                <a:sym typeface="Times New Roman Bold" pitchFamily="-84" charset="0"/>
              </a:rPr>
              <a:t>de los Jóvenes en los Procesos </a:t>
            </a:r>
            <a:r>
              <a:rPr lang="es-GT" sz="4400" b="1" dirty="0" smtClean="0">
                <a:sym typeface="Times New Roman Bold" pitchFamily="-84" charset="0"/>
              </a:rPr>
              <a:t>Electorales</a:t>
            </a:r>
            <a:endParaRPr lang="en-US" sz="4400" b="1" dirty="0">
              <a:sym typeface="Times New Roman Bold" pitchFamily="-8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199" y="3231758"/>
            <a:ext cx="546163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93528" y="269776"/>
            <a:ext cx="8950472" cy="1143000"/>
          </a:xfrm>
        </p:spPr>
        <p:txBody>
          <a:bodyPr>
            <a:noAutofit/>
          </a:bodyPr>
          <a:lstStyle/>
          <a:p>
            <a:r>
              <a:rPr lang="es-GT" sz="4000" b="1" dirty="0"/>
              <a:t>Creación del Departamento de Promoción Política de la Mujer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-36512" y="1772816"/>
            <a:ext cx="8667613" cy="4032448"/>
          </a:xfrm>
        </p:spPr>
        <p:txBody>
          <a:bodyPr>
            <a:normAutofit fontScale="85000" lnSpcReduction="10000"/>
          </a:bodyPr>
          <a:lstStyle/>
          <a:p>
            <a:r>
              <a:rPr lang="es-GT" sz="2800" dirty="0"/>
              <a:t>Programa «Hacia una Participación Integral de la mujer; niña, joven y adulta, en el ejercicio de nuestra ciudadanía» </a:t>
            </a:r>
            <a:r>
              <a:rPr lang="es-GT" sz="2800" dirty="0" smtClean="0"/>
              <a:t>2013-2014</a:t>
            </a:r>
          </a:p>
          <a:p>
            <a:endParaRPr lang="es-MX" sz="2800" dirty="0"/>
          </a:p>
          <a:p>
            <a:pPr algn="just"/>
            <a:r>
              <a:rPr lang="es-GT" sz="2800" dirty="0"/>
              <a:t>Con niñas de edad escolar y mujeres </a:t>
            </a:r>
            <a:r>
              <a:rPr lang="es-GT" sz="2800" dirty="0" smtClean="0"/>
              <a:t>comunitarias de </a:t>
            </a:r>
            <a:r>
              <a:rPr lang="es-GT" sz="2800" dirty="0"/>
              <a:t>diferentes </a:t>
            </a:r>
            <a:r>
              <a:rPr lang="es-GT" sz="2800" dirty="0" smtClean="0"/>
              <a:t>edades.  Se ha llegado a </a:t>
            </a:r>
            <a:r>
              <a:rPr lang="es-GT" sz="2800" b="1" dirty="0" smtClean="0"/>
              <a:t>3,335 niñas y mujeres</a:t>
            </a:r>
            <a:r>
              <a:rPr lang="es-GT" sz="2800" dirty="0" smtClean="0"/>
              <a:t>. </a:t>
            </a:r>
          </a:p>
          <a:p>
            <a:endParaRPr lang="es-GT" sz="2800" dirty="0" smtClean="0"/>
          </a:p>
          <a:p>
            <a:pPr lvl="0" algn="just"/>
            <a:r>
              <a:rPr lang="es-GT" sz="2800" dirty="0"/>
              <a:t>Fomentar a través de la educación cívica la inclusión y participación de la mujer en los espacios políticos, sociales, culturales, de salud, etc., desde un enfoque de derechos ciudadanos que fortalezca la sociedad civil y favorezca el respeto a la diversidad como elemento de la cultura democrática.</a:t>
            </a:r>
          </a:p>
          <a:p>
            <a:endParaRPr lang="es-GT" sz="2800" dirty="0"/>
          </a:p>
          <a:p>
            <a:pPr lvl="1"/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9170"/>
            <a:ext cx="13176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199" y="3231758"/>
            <a:ext cx="546163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9170"/>
            <a:ext cx="13176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Otras acciones implementadas: </a:t>
            </a:r>
            <a:endParaRPr lang="es-GT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5152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dirty="0" smtClean="0"/>
              <a:t>Primer y Segundo Encuentro de Mujeres y Política Electoral. </a:t>
            </a:r>
          </a:p>
          <a:p>
            <a:pPr algn="just"/>
            <a:r>
              <a:rPr lang="es-MX" sz="2800" dirty="0" smtClean="0"/>
              <a:t>Talleres dirigidos a lideresas comunitarias de  la Red Multiplicadora de la Incidencia Político-Electoral de Mujeres. </a:t>
            </a:r>
          </a:p>
          <a:p>
            <a:pPr algn="just"/>
            <a:r>
              <a:rPr lang="es-MX" sz="2800" dirty="0" smtClean="0"/>
              <a:t>Implementación de diplomados en materia </a:t>
            </a:r>
            <a:r>
              <a:rPr lang="es-MX" sz="2800" dirty="0"/>
              <a:t>e</a:t>
            </a:r>
            <a:r>
              <a:rPr lang="es-MX" sz="2800" dirty="0" smtClean="0"/>
              <a:t>lectoral.</a:t>
            </a:r>
          </a:p>
          <a:p>
            <a:pPr algn="just"/>
            <a:r>
              <a:rPr lang="es-MX" sz="2800" dirty="0" smtClean="0"/>
              <a:t>Alianzas estratégicas con organizaciones juveniles y de mujeres.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869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199" y="3231758"/>
            <a:ext cx="546163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149080"/>
            <a:ext cx="8207375" cy="1055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1400" i="1" dirty="0" smtClean="0"/>
              <a:t>Juventud y Valores en Guatemala</a:t>
            </a:r>
          </a:p>
          <a:p>
            <a:pPr algn="r"/>
            <a:r>
              <a:rPr lang="es-ES_tradnl" sz="1400" dirty="0" smtClean="0"/>
              <a:t>Análisis Político</a:t>
            </a:r>
          </a:p>
          <a:p>
            <a:pPr algn="r"/>
            <a:r>
              <a:rPr lang="es-ES_tradnl" sz="1400" dirty="0" smtClean="0"/>
              <a:t>Fundación KAS</a:t>
            </a:r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76200" y="1098550"/>
            <a:ext cx="8991600" cy="20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sym typeface="Times New Roman Bold" pitchFamily="-84" charset="0"/>
            </a:endParaRPr>
          </a:p>
        </p:txBody>
      </p:sp>
      <p:pic>
        <p:nvPicPr>
          <p:cNvPr id="1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-128256" y="1171734"/>
            <a:ext cx="8770407" cy="52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i="1" dirty="0" smtClean="0">
                <a:solidFill>
                  <a:schemeClr val="tx1"/>
                </a:solidFill>
              </a:rPr>
              <a:t>“Una ciudadanía activa está compuesta por la juventud que estudia, conoce y busca nuevas formas de innovar en la vida misma. Que tiene como visión el cambio en las personas de su país, con su ejemplo en un puesto importante o de gran impacto social</a:t>
            </a:r>
            <a:r>
              <a:rPr lang="es-GT" dirty="0" smtClean="0">
                <a:solidFill>
                  <a:schemeClr val="tx1"/>
                </a:solidFill>
              </a:rPr>
              <a:t>.”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23528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>
                <a:sym typeface="Times New Roman Bold" pitchFamily="-84" charset="0"/>
              </a:rPr>
              <a:t>La Participación de los Jóvenes en los Procesos Electorales</a:t>
            </a:r>
            <a:endParaRPr lang="en-US" b="1" dirty="0">
              <a:sym typeface="Times New Roman Bold" pitchFamily="-84" charset="0"/>
            </a:endParaRPr>
          </a:p>
          <a:p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6640" y="2003524"/>
            <a:ext cx="8305800" cy="372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 smtClean="0"/>
              <a:t>El TSE ha apostado por la juventud guatemalteca a través del </a:t>
            </a:r>
            <a:r>
              <a:rPr lang="es-CO" sz="2400" b="1" dirty="0" smtClean="0"/>
              <a:t>VOLUNTARIADO ELECTORAL. </a:t>
            </a:r>
          </a:p>
          <a:p>
            <a:pPr marL="0" indent="0">
              <a:buNone/>
            </a:pPr>
            <a:endParaRPr lang="es-CO" sz="2400" dirty="0" smtClean="0"/>
          </a:p>
          <a:p>
            <a:pPr algn="just"/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inclusión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juventud</a:t>
            </a:r>
            <a:r>
              <a:rPr lang="en-US" sz="2400" dirty="0" smtClean="0"/>
              <a:t> 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000" dirty="0" err="1" smtClean="0"/>
              <a:t>Gobiernos</a:t>
            </a:r>
            <a:r>
              <a:rPr lang="en-US" sz="2000" dirty="0" smtClean="0"/>
              <a:t> </a:t>
            </a:r>
            <a:r>
              <a:rPr lang="en-US" sz="2000" dirty="0" err="1" smtClean="0"/>
              <a:t>Escolares</a:t>
            </a:r>
            <a:endParaRPr lang="en-US" sz="20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n-US" sz="2000" dirty="0" err="1" smtClean="0"/>
              <a:t>Actividades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promoción</a:t>
            </a:r>
            <a:r>
              <a:rPr lang="en-US" sz="2000" dirty="0" smtClean="0"/>
              <a:t> </a:t>
            </a:r>
            <a:r>
              <a:rPr lang="en-US" sz="2000" dirty="0" err="1"/>
              <a:t>c</a:t>
            </a:r>
            <a:r>
              <a:rPr lang="en-US" sz="2000" dirty="0" err="1" smtClean="0"/>
              <a:t>ívica</a:t>
            </a:r>
            <a:endParaRPr lang="en-US" sz="20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n-US" sz="2000" dirty="0" err="1" smtClean="0"/>
              <a:t>Capacitación</a:t>
            </a:r>
            <a:r>
              <a:rPr lang="en-US" sz="2000" dirty="0" smtClean="0"/>
              <a:t> y </a:t>
            </a:r>
            <a:r>
              <a:rPr lang="en-US" sz="2000" dirty="0" err="1"/>
              <a:t>f</a:t>
            </a:r>
            <a:r>
              <a:rPr lang="en-US" sz="2000" dirty="0" err="1" smtClean="0"/>
              <a:t>ormación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jóvenes</a:t>
            </a:r>
            <a:r>
              <a:rPr lang="en-US" sz="2000" dirty="0" smtClean="0"/>
              <a:t> 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escolar y </a:t>
            </a:r>
            <a:r>
              <a:rPr lang="en-US" sz="2000" dirty="0" err="1" smtClean="0"/>
              <a:t>universitario</a:t>
            </a:r>
            <a:endParaRPr lang="en-US" sz="2000" dirty="0"/>
          </a:p>
          <a:p>
            <a:pPr lvl="1"/>
            <a:endParaRPr lang="en-US" sz="2000" dirty="0"/>
          </a:p>
          <a:p>
            <a:pPr algn="just"/>
            <a:r>
              <a:rPr lang="en-US" sz="2400" dirty="0" err="1" smtClean="0"/>
              <a:t>Inclusión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mujeres</a:t>
            </a:r>
            <a:r>
              <a:rPr lang="en-US" sz="2400" dirty="0" smtClean="0"/>
              <a:t> </a:t>
            </a:r>
            <a:r>
              <a:rPr lang="en-US" sz="2400" dirty="0" err="1" smtClean="0"/>
              <a:t>jóvenes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528" y="260648"/>
            <a:ext cx="8363272" cy="14730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GT" sz="4800" b="1" dirty="0" smtClean="0">
                <a:latin typeface="+mj-lt"/>
                <a:ea typeface="+mj-ea"/>
                <a:cs typeface="+mj-cs"/>
              </a:rPr>
              <a:t>TSE y </a:t>
            </a:r>
            <a:r>
              <a:rPr lang="es-GT" sz="4800" b="1" dirty="0">
                <a:latin typeface="+mj-lt"/>
                <a:ea typeface="+mj-ea"/>
                <a:cs typeface="+mj-cs"/>
              </a:rPr>
              <a:t>la promoción política de la </a:t>
            </a:r>
            <a:r>
              <a:rPr lang="es-GT" sz="4800" b="1" dirty="0" smtClean="0">
                <a:latin typeface="+mj-lt"/>
                <a:ea typeface="+mj-ea"/>
                <a:cs typeface="+mj-cs"/>
              </a:rPr>
              <a:t>juventud en elecciones</a:t>
            </a:r>
            <a:endParaRPr lang="es-GT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7" y="1984"/>
            <a:ext cx="6397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4" y="5445224"/>
            <a:ext cx="11525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" y="1859340"/>
            <a:ext cx="8316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GT" sz="2400" dirty="0"/>
              <a:t>La población empadronada </a:t>
            </a:r>
            <a:r>
              <a:rPr lang="es-GT" sz="2400" dirty="0" smtClean="0"/>
              <a:t>con mayor </a:t>
            </a:r>
            <a:r>
              <a:rPr lang="es-GT" sz="2400" dirty="0"/>
              <a:t>importancia en el Padrón Electoral </a:t>
            </a:r>
            <a:r>
              <a:rPr lang="es-GT" sz="2400" dirty="0" smtClean="0"/>
              <a:t>en las Elecciones 2011, fueron las y los jóvenes guatemaltecos, entre </a:t>
            </a:r>
            <a:r>
              <a:rPr lang="es-GT" sz="2400" dirty="0"/>
              <a:t>los 18 y 25 </a:t>
            </a:r>
            <a:r>
              <a:rPr lang="es-GT" sz="2400" dirty="0" smtClean="0"/>
              <a:t>años</a:t>
            </a:r>
            <a:r>
              <a:rPr lang="es-GT" sz="2400" dirty="0"/>
              <a:t> </a:t>
            </a:r>
            <a:r>
              <a:rPr lang="es-GT" sz="2400" dirty="0" smtClean="0"/>
              <a:t>de edad.</a:t>
            </a:r>
          </a:p>
          <a:p>
            <a:endParaRPr lang="es-GT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sz="2400" dirty="0"/>
              <a:t>El plan de empadronamiento fue dirigido a este segmento de la población por considerarse un segmento excluido en procesos anteriores. Logrando una cantidad de jóvenes inscritos aptos para emitir el sufragio de 1, </a:t>
            </a:r>
            <a:r>
              <a:rPr lang="es-GT" sz="2400" dirty="0" smtClean="0"/>
              <a:t>462,123. </a:t>
            </a:r>
            <a:endParaRPr lang="es-GT" sz="2400" dirty="0"/>
          </a:p>
        </p:txBody>
      </p:sp>
      <p:pic>
        <p:nvPicPr>
          <p:cNvPr id="6" name="5 Imagen" descr="E:\Instituto Electoral\Fotografías Informe\Fotos Voluntariado Electoral\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3" y="4793321"/>
            <a:ext cx="2913931" cy="209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 smtClean="0"/>
              <a:t>Población Joven Empadronada 1,985-2,011</a:t>
            </a:r>
            <a:r>
              <a:rPr lang="es-CO" dirty="0" smtClean="0"/>
              <a:t>:</a:t>
            </a:r>
          </a:p>
          <a:p>
            <a:endParaRPr lang="es-CO" dirty="0"/>
          </a:p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7" y="2564904"/>
            <a:ext cx="7192328" cy="32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57199" y="381000"/>
            <a:ext cx="8695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/>
              <a:t>Incidencia de la Juventud guatemalteca en los Procesos Electorales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70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43211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sz="4000" b="1" dirty="0"/>
              <a:t>Total Empadronados por </a:t>
            </a:r>
            <a:r>
              <a:rPr lang="es-GT" sz="4000" b="1" dirty="0" smtClean="0"/>
              <a:t>Edad           Elecciones 2011</a:t>
            </a:r>
            <a:endParaRPr lang="es-GT" sz="4000" b="1" dirty="0"/>
          </a:p>
        </p:txBody>
      </p:sp>
      <p:pic>
        <p:nvPicPr>
          <p:cNvPr id="10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93"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3253"/>
              </p:ext>
            </p:extLst>
          </p:nvPr>
        </p:nvGraphicFramePr>
        <p:xfrm>
          <a:off x="2267744" y="3029719"/>
          <a:ext cx="4968552" cy="301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806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392640" y="6093296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b="1" dirty="0" smtClean="0"/>
              <a:t>Fuente:    Memoria Electoral 2,011, Tribunal Supremo Electoral</a:t>
            </a:r>
            <a:endParaRPr lang="es-GT" sz="1000" b="1" dirty="0"/>
          </a:p>
        </p:txBody>
      </p:sp>
    </p:spTree>
    <p:extLst>
      <p:ext uri="{BB962C8B-B14F-4D97-AF65-F5344CB8AC3E}">
        <p14:creationId xmlns:p14="http://schemas.microsoft.com/office/powerpoint/2010/main" val="4632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5882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E</a:t>
            </a:r>
            <a:r>
              <a:rPr lang="es-MX" sz="4000" b="1" dirty="0" smtClean="0"/>
              <a:t>n el año 2014 de 7,447,802 empadronados:</a:t>
            </a:r>
            <a:br>
              <a:rPr lang="es-MX" sz="4000" b="1" dirty="0" smtClean="0"/>
            </a:br>
            <a:endParaRPr lang="es-GT" sz="4000" b="1" dirty="0"/>
          </a:p>
        </p:txBody>
      </p:sp>
      <p:pic>
        <p:nvPicPr>
          <p:cNvPr id="10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93"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37623"/>
              </p:ext>
            </p:extLst>
          </p:nvPr>
        </p:nvGraphicFramePr>
        <p:xfrm>
          <a:off x="539552" y="2564904"/>
          <a:ext cx="7704852" cy="237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4"/>
                <a:gridCol w="2568284"/>
                <a:gridCol w="2568284"/>
              </a:tblGrid>
              <a:tr h="66000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Edades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Empadronados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Porcentaje</a:t>
                      </a:r>
                      <a:r>
                        <a:rPr lang="es-MX" sz="2800" baseline="0" dirty="0" smtClean="0"/>
                        <a:t> del total</a:t>
                      </a:r>
                      <a:endParaRPr lang="es-GT" sz="2800" dirty="0"/>
                    </a:p>
                  </a:txBody>
                  <a:tcPr/>
                </a:tc>
              </a:tr>
              <a:tr h="714113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18</a:t>
                      </a:r>
                      <a:r>
                        <a:rPr lang="es-MX" sz="2800" baseline="0" dirty="0" smtClean="0"/>
                        <a:t> – 25 años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998,100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13%</a:t>
                      </a:r>
                      <a:endParaRPr lang="es-GT" sz="2800" dirty="0"/>
                    </a:p>
                  </a:txBody>
                  <a:tcPr/>
                </a:tc>
              </a:tr>
              <a:tr h="714113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26-30 años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1,061,274</a:t>
                      </a:r>
                      <a:endParaRPr lang="es-G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14%</a:t>
                      </a:r>
                      <a:endParaRPr lang="es-GT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734888" y="183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>
                <a:sym typeface="Times New Roman Bold" pitchFamily="-84" charset="0"/>
              </a:rPr>
              <a:t>Voluntariado Electoral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6640" y="1484784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/>
              <a:t>Durante el proceso de elecciones 2011 más de </a:t>
            </a:r>
            <a:r>
              <a:rPr lang="es-ES" sz="2400" b="1" dirty="0"/>
              <a:t>5,900 jóvenes </a:t>
            </a:r>
            <a:r>
              <a:rPr lang="es-ES" sz="2400" dirty="0"/>
              <a:t>voluntarios apoyaron las actividades del calendario electoral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/>
          </a:p>
          <a:p>
            <a:pPr algn="just"/>
            <a:r>
              <a:rPr lang="es-MX" sz="2400" dirty="0" smtClean="0"/>
              <a:t>Actualmente, en año no electoral, </a:t>
            </a:r>
            <a:r>
              <a:rPr lang="es-MX" sz="2400" dirty="0"/>
              <a:t>se cuenta con </a:t>
            </a:r>
            <a:r>
              <a:rPr lang="es-MX" sz="2400" b="1" dirty="0"/>
              <a:t>1,335 </a:t>
            </a:r>
            <a:r>
              <a:rPr lang="es-MX" sz="2400" b="1" dirty="0" smtClean="0"/>
              <a:t>voluntarios </a:t>
            </a:r>
            <a:r>
              <a:rPr lang="es-MX" sz="2400" dirty="0" smtClean="0"/>
              <a:t>en </a:t>
            </a:r>
            <a:r>
              <a:rPr lang="es-MX" sz="2400" dirty="0"/>
              <a:t>toda la </a:t>
            </a:r>
            <a:r>
              <a:rPr lang="es-MX" sz="2400" dirty="0" smtClean="0"/>
              <a:t>República.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https://fbcdn-sphotos-d-a.akamaihd.net/hphotos-ak-prn2/1379280_518928298201500_112658600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31829"/>
            <a:ext cx="4176464" cy="31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51520" y="4149080"/>
            <a:ext cx="3394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/>
              <a:t>Se espera contar con </a:t>
            </a:r>
            <a:r>
              <a:rPr lang="es-MX" sz="2400" b="1" dirty="0"/>
              <a:t>6,000 voluntarios </a:t>
            </a:r>
            <a:r>
              <a:rPr lang="es-MX" sz="2400" b="1" dirty="0" smtClean="0"/>
              <a:t>  </a:t>
            </a:r>
            <a:r>
              <a:rPr lang="es-MX" sz="2400" dirty="0" smtClean="0"/>
              <a:t>para</a:t>
            </a:r>
            <a:r>
              <a:rPr lang="es-MX" sz="2400" b="1" dirty="0" smtClean="0"/>
              <a:t> </a:t>
            </a:r>
            <a:r>
              <a:rPr lang="es-MX" sz="2400" dirty="0" smtClean="0"/>
              <a:t>el </a:t>
            </a:r>
            <a:r>
              <a:rPr lang="es-MX" sz="2400" dirty="0"/>
              <a:t>próximo </a:t>
            </a:r>
            <a:r>
              <a:rPr lang="es-MX" sz="2400" dirty="0" smtClean="0"/>
              <a:t>evento electoral</a:t>
            </a:r>
            <a:r>
              <a:rPr lang="es-MX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8918"/>
            <a:ext cx="1344588" cy="11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 smtClean="0">
                <a:sym typeface="Times New Roman Bold" pitchFamily="-84" charset="0"/>
              </a:rPr>
              <a:t>Gobiernos Escolares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199" y="3231758"/>
            <a:ext cx="546163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/>
              <a:t>Se han capacitado </a:t>
            </a:r>
            <a:r>
              <a:rPr lang="es-MX" sz="2400" b="1" dirty="0" smtClean="0"/>
              <a:t>más de 6,000 jóvenes </a:t>
            </a:r>
            <a:r>
              <a:rPr lang="es-MX" sz="2400" dirty="0" smtClean="0"/>
              <a:t>en los últimos dos años en vistas al próximo evento electoral. </a:t>
            </a:r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C:\Users\instituto 5\Documents\Departamento de Promoción Cívica\Gobiernos Escolares\Colegio Santa Teresita\DSC019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" y="4443400"/>
            <a:ext cx="3062189" cy="218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3399"/>
            <a:ext cx="3018963" cy="20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03" y="1403648"/>
            <a:ext cx="2396585" cy="179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199" y="1403648"/>
            <a:ext cx="6059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GT" sz="2400" dirty="0"/>
              <a:t>Busca promover la cultura democrática de las y los jóvenes a través de su participación en las elecciones estudiantiles de sus representantes, y fomentar la participación. </a:t>
            </a:r>
          </a:p>
        </p:txBody>
      </p:sp>
    </p:spTree>
    <p:extLst>
      <p:ext uri="{BB962C8B-B14F-4D97-AF65-F5344CB8AC3E}">
        <p14:creationId xmlns:p14="http://schemas.microsoft.com/office/powerpoint/2010/main" val="348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:\DCIM\100MSDCF\_DSC76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708920"/>
            <a:ext cx="3240360" cy="20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 smtClean="0">
                <a:sym typeface="Times New Roman Bold" pitchFamily="-84" charset="0"/>
              </a:rPr>
              <a:t>Actividades de Promoción Cívica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199" y="3231758"/>
            <a:ext cx="546163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sz="2400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57199" y="1508591"/>
            <a:ext cx="7931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2400" dirty="0"/>
              <a:t>Por medio de la juventud </a:t>
            </a:r>
            <a:r>
              <a:rPr lang="es-MX" sz="2400" dirty="0" smtClean="0"/>
              <a:t>guatemalteca, el Tribunal Supremo Electoral  elabora actividades de Promoción Cívica que involucran a la ciudadanía. </a:t>
            </a:r>
            <a:endParaRPr lang="es-GT" sz="2400" dirty="0"/>
          </a:p>
        </p:txBody>
      </p:sp>
      <p:pic>
        <p:nvPicPr>
          <p:cNvPr id="12" name="11 Imagen" descr="C:\Users\nfolgar\Desktop\100MSDCF\_DSC78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2" y="3068960"/>
            <a:ext cx="388005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instituto 5\Pictures\Paseo de La Sexta\IMG_78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44" y="4946258"/>
            <a:ext cx="2362333" cy="16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546</Words>
  <Application>Microsoft Office PowerPoint</Application>
  <PresentationFormat>Presentación en pantalla (4:3)</PresentationFormat>
  <Paragraphs>69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Total Empadronados por Edad           Elecciones 2011</vt:lpstr>
      <vt:lpstr>En el año 2014 de 7,447,802 empadronados: </vt:lpstr>
      <vt:lpstr>Presentación de PowerPoint</vt:lpstr>
      <vt:lpstr>Presentación de PowerPoint</vt:lpstr>
      <vt:lpstr>Presentación de PowerPoint</vt:lpstr>
      <vt:lpstr>Creación del Departamento de Promoción Política de la Mujer</vt:lpstr>
      <vt:lpstr>Presentación de PowerPoint</vt:lpstr>
      <vt:lpstr>Presentación de PowerPoint</vt:lpstr>
    </vt:vector>
  </TitlesOfParts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Gibbran Montero</dc:creator>
  <cp:lastModifiedBy>Mayra Liseth Aquino Solano</cp:lastModifiedBy>
  <cp:revision>13</cp:revision>
  <dcterms:created xsi:type="dcterms:W3CDTF">2014-09-03T22:56:58Z</dcterms:created>
  <dcterms:modified xsi:type="dcterms:W3CDTF">2014-09-18T14:47:44Z</dcterms:modified>
</cp:coreProperties>
</file>